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  <p:sldMasterId id="2147483867" r:id="rId2"/>
  </p:sldMasterIdLst>
  <p:notesMasterIdLst>
    <p:notesMasterId r:id="rId13"/>
  </p:notesMasterIdLst>
  <p:sldIdLst>
    <p:sldId id="256" r:id="rId3"/>
    <p:sldId id="322" r:id="rId4"/>
    <p:sldId id="294" r:id="rId5"/>
    <p:sldId id="257" r:id="rId6"/>
    <p:sldId id="298" r:id="rId7"/>
    <p:sldId id="318" r:id="rId8"/>
    <p:sldId id="316" r:id="rId9"/>
    <p:sldId id="314" r:id="rId10"/>
    <p:sldId id="317" r:id="rId11"/>
    <p:sldId id="301" r:id="rId1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3DDC1553-D1D9-4D1C-8D65-FBF4039DF6C5}">
          <p14:sldIdLst>
            <p14:sldId id="256"/>
            <p14:sldId id="322"/>
            <p14:sldId id="294"/>
            <p14:sldId id="257"/>
            <p14:sldId id="298"/>
            <p14:sldId id="318"/>
            <p14:sldId id="316"/>
            <p14:sldId id="314"/>
            <p14:sldId id="317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FF88"/>
    <a:srgbClr val="CCECFF"/>
    <a:srgbClr val="FF33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795" autoAdjust="0"/>
  </p:normalViewPr>
  <p:slideViewPr>
    <p:cSldViewPr>
      <p:cViewPr varScale="1">
        <p:scale>
          <a:sx n="111" d="100"/>
          <a:sy n="111" d="100"/>
        </p:scale>
        <p:origin x="1614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0"/>
    </c:view3D>
    <c:floor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742553309798325E-2"/>
          <c:y val="4.3453303900210814E-2"/>
          <c:w val="0.77614281135413221"/>
          <c:h val="0.8333440004250742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</c:v>
                </c:pt>
              </c:strCache>
            </c:strRef>
          </c:tx>
          <c:spPr>
            <a:solidFill>
              <a:srgbClr val="FF0000"/>
            </a:solidFill>
            <a:ln w="15875" cap="flat" cmpd="sng" algn="ctr">
              <a:solidFill>
                <a:schemeClr val="accent1"/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-2.8706753953281943E-3"/>
                  <c:y val="7.4126224300359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706753953281678E-3"/>
                  <c:y val="9.713091460047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6.9014070900334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8.1794454400396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7413507906563356E-3"/>
                  <c:y val="6.645799420032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7030A0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</c:v>
                </c:pt>
                <c:pt idx="1">
                  <c:v>2020 год </c:v>
                </c:pt>
                <c:pt idx="2">
                  <c:v>2021 год прогноз</c:v>
                </c:pt>
                <c:pt idx="3">
                  <c:v>2022 год прогноз</c:v>
                </c:pt>
                <c:pt idx="4">
                  <c:v>2023 год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971668.05848000001</c:v>
                </c:pt>
                <c:pt idx="1">
                  <c:v>874572.201</c:v>
                </c:pt>
                <c:pt idx="2">
                  <c:v>795575.69</c:v>
                </c:pt>
                <c:pt idx="3">
                  <c:v>611643.11</c:v>
                </c:pt>
                <c:pt idx="4">
                  <c:v>525090.22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layout>
                <c:manualLayout>
                  <c:x val="4.3060130929922519E-3"/>
                  <c:y val="-3.3228997100161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659390069633092E-2"/>
                  <c:y val="-1.7892536900086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224052371968956E-2"/>
                  <c:y val="-1.2780383500061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4400740860289323E-2"/>
                  <c:y val="-4.0897227200198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7413507906562307E-3"/>
                  <c:y val="-1.5336460200074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7030A0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</c:v>
                </c:pt>
                <c:pt idx="1">
                  <c:v>2020 год </c:v>
                </c:pt>
                <c:pt idx="2">
                  <c:v>2021 год прогноз</c:v>
                </c:pt>
                <c:pt idx="3">
                  <c:v>2022 год прогноз</c:v>
                </c:pt>
                <c:pt idx="4">
                  <c:v>2023 год прогноз</c:v>
                </c:pt>
              </c:strCache>
            </c:strRef>
          </c:cat>
          <c:val>
            <c:numRef>
              <c:f>Лист1!$C$2:$C$6</c:f>
              <c:numCache>
                <c:formatCode>0.00</c:formatCode>
                <c:ptCount val="5"/>
                <c:pt idx="0">
                  <c:v>881304.19387999992</c:v>
                </c:pt>
                <c:pt idx="1">
                  <c:v>897311.42799999996</c:v>
                </c:pt>
                <c:pt idx="2">
                  <c:v>795575.69</c:v>
                </c:pt>
                <c:pt idx="3">
                  <c:v>611643.11</c:v>
                </c:pt>
                <c:pt idx="4">
                  <c:v>525090.22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4848264"/>
        <c:axId val="254844648"/>
        <c:axId val="253261264"/>
      </c:bar3DChart>
      <c:catAx>
        <c:axId val="254848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54844648"/>
        <c:crosses val="autoZero"/>
        <c:auto val="1"/>
        <c:lblAlgn val="ctr"/>
        <c:lblOffset val="100"/>
        <c:noMultiLvlLbl val="0"/>
      </c:catAx>
      <c:valAx>
        <c:axId val="25484464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54848264"/>
        <c:crosses val="autoZero"/>
        <c:crossBetween val="between"/>
      </c:valAx>
      <c:serAx>
        <c:axId val="253261264"/>
        <c:scaling>
          <c:orientation val="minMax"/>
        </c:scaling>
        <c:delete val="1"/>
        <c:axPos val="b"/>
        <c:majorTickMark val="out"/>
        <c:minorTickMark val="none"/>
        <c:tickLblPos val="none"/>
        <c:crossAx val="254844648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2.0749328505982996E-2"/>
                  <c:y val="-7.7809981897436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1.5561996379487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8.3463221751763239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оборона, национальная безопасность и правоохранительная деятельность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1140554877656012E-2"/>
                  <c:y val="-7.7809981897436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641897865690043E-3"/>
                  <c:y val="1.2968330316239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820948932844984E-3"/>
                  <c:y val="-1.2968330316239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0.80558017335358378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9.7818262956776925E-2"/>
                  <c:y val="-1.2968330316239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2.8530326695726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2.2030043739735832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1.4820948932844984E-3"/>
                  <c:y val="-1.5561996379487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641897865690043E-3"/>
                  <c:y val="-1.5561996379487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820948932844984E-3"/>
                  <c:y val="-2.8530326695726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7.1495812298032551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  <c:pt idx="0">
                  <c:v>68.640948786515821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5.3355416158241985E-2"/>
                  <c:y val="1.8155662442735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641897865690043E-3"/>
                  <c:y val="3.112399275897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820948932844984E-3"/>
                  <c:y val="2.8530326695726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  <c:pt idx="0">
                  <c:v>4.9902228838056848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 и спорт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layout>
                <c:manualLayout>
                  <c:x val="-5.92837957313799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  <c:pt idx="0">
                  <c:v>6.5929465724951442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4.446284679853499E-3"/>
                  <c:y val="-3.8904990948718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Лист1!$I$2</c:f>
              <c:numCache>
                <c:formatCode>0.0</c:formatCode>
                <c:ptCount val="1"/>
                <c:pt idx="0">
                  <c:v>0.62444090235657179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СМИ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Лист1!$J$2</c:f>
              <c:numCache>
                <c:formatCode>0.0</c:formatCode>
                <c:ptCount val="1"/>
                <c:pt idx="0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977104"/>
        <c:axId val="168949576"/>
        <c:axId val="0"/>
      </c:bar3DChart>
      <c:catAx>
        <c:axId val="168977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8949576"/>
        <c:crosses val="autoZero"/>
        <c:auto val="1"/>
        <c:lblAlgn val="ctr"/>
        <c:lblOffset val="100"/>
        <c:noMultiLvlLbl val="0"/>
      </c:catAx>
      <c:valAx>
        <c:axId val="1689495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8977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36435268564242"/>
          <c:y val="0"/>
          <c:w val="0.2896214146140626"/>
          <c:h val="0.8673503189188132"/>
        </c:manualLayout>
      </c:layout>
      <c:overlay val="0"/>
      <c:txPr>
        <a:bodyPr/>
        <a:lstStyle/>
        <a:p>
          <a:pPr>
            <a:defRPr sz="1200" kern="0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633036144132132E-2"/>
          <c:y val="5.102053959512852E-2"/>
          <c:w val="0.57715867218457206"/>
          <c:h val="0.854911526871855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3399"/>
              </a:solidFill>
            </c:spPr>
          </c:dPt>
          <c:dPt>
            <c:idx val="2"/>
            <c:bubble3D val="0"/>
            <c:explosion val="24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79912,12 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002771682775989"/>
                  <c:y val="-0.2107507759264511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449976,7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3974361645002401E-2"/>
                  <c:y val="-3.67518538060788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Налоговые и неналоговые доходы</c:v>
                </c:pt>
                <c:pt idx="1">
                  <c:v>Дотации</c:v>
                </c:pt>
                <c:pt idx="2">
                  <c:v>Субвенции </c:v>
                </c:pt>
                <c:pt idx="3">
                  <c:v>Иные межбюджетные трансферты</c:v>
                </c:pt>
                <c:pt idx="4">
                  <c:v>Субсидии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85514.79</c:v>
                </c:pt>
                <c:pt idx="1">
                  <c:v>245924.1</c:v>
                </c:pt>
                <c:pt idx="2">
                  <c:v>293240</c:v>
                </c:pt>
                <c:pt idx="3">
                  <c:v>45899</c:v>
                </c:pt>
                <c:pt idx="4">
                  <c:v>124997.8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7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налоговые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Неналоговые доходы </c:v>
                </c:pt>
                <c:pt idx="1">
                  <c:v>Налоговые доходы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1682</c:v>
                </c:pt>
                <c:pt idx="1">
                  <c:v>83832.789999999994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848718467154596E-3"/>
          <c:y val="1.0981897731964741E-2"/>
          <c:w val="0.5388421325704279"/>
          <c:h val="0.794043564241682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1"/>
              <c:layout>
                <c:manualLayout>
                  <c:x val="3.695650392215067E-2"/>
                  <c:y val="-1.154722124892108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1763517798010004E-2"/>
                  <c:y val="0.1104219516258719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3620294466370767E-2"/>
                  <c:y val="1.56971874919880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Культура, кинематография, средства массовой информации</c:v>
                </c:pt>
                <c:pt idx="2">
                  <c:v>Социальная политика</c:v>
                </c:pt>
                <c:pt idx="3">
                  <c:v>Физическая культура и спорт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546090.69999999995</c:v>
                </c:pt>
                <c:pt idx="1">
                  <c:v>56898.879999999997</c:v>
                </c:pt>
                <c:pt idx="2">
                  <c:v>4967.8999999999996</c:v>
                </c:pt>
                <c:pt idx="3">
                  <c:v>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691918947876204"/>
          <c:y val="7.4250737057132005E-2"/>
          <c:w val="0.35221291441205987"/>
          <c:h val="0.64896165383333548"/>
        </c:manualLayout>
      </c:layout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539907602858939E-2"/>
          <c:y val="0.12538434696614303"/>
          <c:w val="0.54912648594600599"/>
          <c:h val="0.804935676857822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ln>
                <a:solidFill>
                  <a:srgbClr val="00B0F0"/>
                </a:solidFill>
              </a:ln>
            </c:spPr>
          </c:dPt>
          <c:dPt>
            <c:idx val="4"/>
            <c:bubble3D val="0"/>
            <c:spPr>
              <a:solidFill>
                <a:srgbClr val="C00000"/>
              </a:solidFill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dPt>
          <c:dPt>
            <c:idx val="6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dPt>
          <c:dPt>
            <c:idx val="8"/>
            <c:bubble3D val="0"/>
            <c:spPr>
              <a:solidFill>
                <a:srgbClr val="FFFF00"/>
              </a:solidFill>
            </c:spPr>
          </c:dPt>
          <c:dLbls>
            <c:dLbl>
              <c:idx val="2"/>
              <c:layout>
                <c:manualLayout>
                  <c:x val="4.502219660778432E-3"/>
                  <c:y val="-4.846341274105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144395993037809E-2"/>
                  <c:y val="-3.4446134599960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2499953708847164E-2"/>
                  <c:y val="-4.329047153056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налог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налоги на товары (работы, услуги),реализуемые на территории российской федерации</c:v>
                </c:pt>
                <c:pt idx="4">
                  <c:v>государственная пошлина</c:v>
                </c:pt>
                <c:pt idx="5">
                  <c:v>доходы от использования имущества находящегося в государственной и муниципальной собственности</c:v>
                </c:pt>
                <c:pt idx="6">
                  <c:v>платежи при пользовании природными ресурсами</c:v>
                </c:pt>
                <c:pt idx="7">
                  <c:v>доходы от оказания платных услуг и компенсации затрат государства </c:v>
                </c:pt>
                <c:pt idx="8">
                  <c:v>штрафы,санкции,возмещение ущерба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57561</c:v>
                </c:pt>
                <c:pt idx="1">
                  <c:v>8416.02</c:v>
                </c:pt>
                <c:pt idx="2">
                  <c:v>7524</c:v>
                </c:pt>
                <c:pt idx="3">
                  <c:v>8631.77</c:v>
                </c:pt>
                <c:pt idx="4">
                  <c:v>1700</c:v>
                </c:pt>
                <c:pt idx="5">
                  <c:v>1396</c:v>
                </c:pt>
                <c:pt idx="6">
                  <c:v>4</c:v>
                </c:pt>
                <c:pt idx="7">
                  <c:v>32</c:v>
                </c:pt>
                <c:pt idx="8">
                  <c:v>250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596547142910163"/>
          <c:y val="8.2144601893549121E-2"/>
          <c:w val="0.37374956023404865"/>
          <c:h val="0.91785539810645089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2DC1B-1B85-44E0-A71F-FE63C712AFBA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FE43A-02A1-4523-B929-B06B85BD6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70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FE43A-02A1-4523-B929-B06B85BD682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257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5C8A-7689-456D-B1F2-70EBDA244DB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FC9D-3CF4-4D45-9F26-5B8F107D7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88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67BCA-460A-42B3-9E90-75F8831A0616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2D1E0-AA2E-4474-B562-75D0F2024EEF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7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67BCA-460A-42B3-9E90-75F8831A0616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2D1E0-AA2E-4474-B562-75D0F2024EEF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87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67BCA-460A-42B3-9E90-75F8831A0616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2D1E0-AA2E-4474-B562-75D0F2024EEF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103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67BCA-460A-42B3-9E90-75F8831A0616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2D1E0-AA2E-4474-B562-75D0F2024EEF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221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67BCA-460A-42B3-9E90-75F8831A0616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2D1E0-AA2E-4474-B562-75D0F2024EEF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76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67BCA-460A-42B3-9E90-75F8831A0616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2D1E0-AA2E-4474-B562-75D0F2024EEF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546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5C8A-7689-456D-B1F2-70EBDA244DB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FC9D-3CF4-4D45-9F26-5B8F107D7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103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5C8A-7689-456D-B1F2-70EBDA244DB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FC9D-3CF4-4D45-9F26-5B8F107D7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5691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D6BB4-B3D3-46AB-B695-04E7B84A5593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03736-CFC0-4E90-8130-E3A59232FC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19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EF6BAE-565F-48C1-A859-D9652E06858F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77D5D-D5F5-4BB6-AC9B-B330AA877388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9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5C8A-7689-456D-B1F2-70EBDA244DB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FC9D-3CF4-4D45-9F26-5B8F107D7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877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B66BED-913C-4F4F-874A-707CE7E71384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B16A7-5B4A-4181-9F70-0B90BA0D27DD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813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88D8E2-14BC-4679-9B0F-98113260DF3C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5E3A3-9261-42B7-A714-74FC3F40954D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801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1C305B-7350-46F1-9761-EB1B2801B2D5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52DC4-E212-4B4A-B480-6B9C57AED2E0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693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2C14C2-09C3-4727-AF85-6F87FA47FF20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06110-515C-4CFA-B35D-A9A70BED551C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443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BA9561-B270-4061-80ED-41AFC6B8A9E2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CCC47-E080-4A4D-AA1B-DC7EDFF4D8AC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176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215F19-E504-49C8-A5C5-D6D9672108BC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8FDFF-917E-43F0-B7CB-D5DE73AF4275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939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3BE2F0-AC81-44A8-8528-A28CDB551914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1FE59-A8C5-4850-8A1F-3AC3BD3E7935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443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963CC9-424E-48C6-845B-B034D3234F07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38F31-4E49-4AED-9C1C-AA7904D294A8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92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67BCA-460A-42B3-9E90-75F8831A0616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2D1E0-AA2E-4474-B562-75D0F2024EEF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323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67BCA-460A-42B3-9E90-75F8831A0616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2D1E0-AA2E-4474-B562-75D0F2024EEF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49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5C8A-7689-456D-B1F2-70EBDA244DB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FC9D-3CF4-4D45-9F26-5B8F107D7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3880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67BCA-460A-42B3-9E90-75F8831A0616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2D1E0-AA2E-4474-B562-75D0F2024EEF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73082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67BCA-460A-42B3-9E90-75F8831A0616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2D1E0-AA2E-4474-B562-75D0F2024EEF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491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67BCA-460A-42B3-9E90-75F8831A0616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2D1E0-AA2E-4474-B562-75D0F2024EEF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74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67BCA-460A-42B3-9E90-75F8831A0616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2D1E0-AA2E-4474-B562-75D0F2024EEF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570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D52FC3-C914-4BCC-A418-B5EA41CD1836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65355-9B94-4760-B898-63B47BB996A3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031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8021D-FF8C-4DB8-8B68-9EB0F3927D99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11CF0-893F-4F5F-99A7-35FA166633E8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04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5C8A-7689-456D-B1F2-70EBDA244DB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FC9D-3CF4-4D45-9F26-5B8F107D7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78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5C8A-7689-456D-B1F2-70EBDA244DB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FC9D-3CF4-4D45-9F26-5B8F107D7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25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5C8A-7689-456D-B1F2-70EBDA244DB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FC9D-3CF4-4D45-9F26-5B8F107D7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41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5C8A-7689-456D-B1F2-70EBDA244DB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FC9D-3CF4-4D45-9F26-5B8F107D7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36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5C8A-7689-456D-B1F2-70EBDA244DB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FC9D-3CF4-4D45-9F26-5B8F107D7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79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5C8A-7689-456D-B1F2-70EBDA244DB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FC9D-3CF4-4D45-9F26-5B8F107D7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20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48367BCA-460A-42B3-9E90-75F8831A0616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92D1E0-AA2E-4474-B562-75D0F2024EEF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037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  <p:sldLayoutId id="2147483865" r:id="rId17"/>
    <p:sldLayoutId id="2147483866" r:id="rId18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48367BCA-460A-42B3-9E90-75F8831A0616}" type="datetimeFigureOut">
              <a:rPr lang="ru-RU" smtClean="0">
                <a:solidFill>
                  <a:srgbClr val="1F497D"/>
                </a:solidFill>
              </a:rPr>
              <a:pPr>
                <a:defRPr/>
              </a:pPr>
              <a:t>11.02.2021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92D1E0-AA2E-4474-B562-75D0F2024EEF}" type="slidenum">
              <a:rPr lang="ru-RU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786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  <p:sldLayoutId id="2147483884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file:///C:\WIN98\&#1056;&#1072;&#1073;&#1086;&#1095;&#1080;&#1081;%20&#1089;&#1090;&#1086;&#1083;\&#1075;&#1077;&#1088;&#1073;%20&#1091;&#1083;&#1072;&#1075;&#1072;&#1085;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088" y="2205039"/>
            <a:ext cx="7417320" cy="1295970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ru-RU" sz="4400" dirty="0">
                <a:solidFill>
                  <a:prstClr val="white"/>
                </a:solidFill>
              </a:rPr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6094412"/>
            <a:ext cx="9144000" cy="718964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4400" dirty="0"/>
              <a:t>по </a:t>
            </a:r>
            <a:r>
              <a:rPr lang="ru-RU" sz="4400" dirty="0" smtClean="0"/>
              <a:t>Решению Совета депутатов </a:t>
            </a:r>
            <a:r>
              <a:rPr lang="ru-RU" sz="4400" dirty="0" err="1" smtClean="0"/>
              <a:t>Улаганского</a:t>
            </a:r>
            <a:r>
              <a:rPr lang="ru-RU" sz="4400" dirty="0" smtClean="0"/>
              <a:t> района от 29.12.2020 </a:t>
            </a:r>
            <a:r>
              <a:rPr lang="ru-RU" sz="4400" dirty="0"/>
              <a:t>г. № </a:t>
            </a:r>
            <a:r>
              <a:rPr lang="ru-RU" sz="4400" dirty="0" smtClean="0"/>
              <a:t>14-4 </a:t>
            </a:r>
            <a:r>
              <a:rPr lang="ru-RU" sz="4400" dirty="0"/>
              <a:t>«О </a:t>
            </a:r>
            <a:r>
              <a:rPr lang="ru-RU" sz="4400" dirty="0" smtClean="0"/>
              <a:t>бюджете </a:t>
            </a:r>
            <a:r>
              <a:rPr lang="ru-RU" sz="4400" dirty="0" err="1" smtClean="0"/>
              <a:t>МО»Улаганский</a:t>
            </a:r>
            <a:r>
              <a:rPr lang="ru-RU" sz="4400" dirty="0" smtClean="0"/>
              <a:t> район» </a:t>
            </a:r>
            <a:r>
              <a:rPr lang="ru-RU" sz="4400" dirty="0"/>
              <a:t>на 2021 год и на плановый период 2022 и 2023 годов»</a:t>
            </a:r>
            <a:endParaRPr lang="ru-RU" sz="44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418091"/>
              </p:ext>
            </p:extLst>
          </p:nvPr>
        </p:nvGraphicFramePr>
        <p:xfrm>
          <a:off x="1519054" y="243488"/>
          <a:ext cx="6012180" cy="1097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48890"/>
                <a:gridCol w="1062990"/>
                <a:gridCol w="2400300"/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АДМИНИСТРАЦИЯ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МУНИЦИПАЛЬНОГО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ОБРАЗОВАНИЯ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«УЛАГАНСКИЙ РАЙОН»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АЛТАЙ РЕСПУБЛИКАНЫН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«УЛАГАН АЙМАК»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МУНИЦИПАЛ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ТОЗОМОЛИНИН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АДМИНИСТРАЦИЯЗЫ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C:\WIN98\Рабочий стол\герб улаган.jpg"/>
          <p:cNvPicPr>
            <a:picLocks noChangeAspect="1" noChangeArrowheads="1"/>
          </p:cNvPicPr>
          <p:nvPr/>
        </p:nvPicPr>
        <p:blipFill>
          <a:blip r:embed="rId3" r:link="rId4" cstate="print">
            <a:lum bright="16000" contras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60648"/>
            <a:ext cx="1120411" cy="109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099" y="4149725"/>
            <a:ext cx="333010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92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/>
                <a:ea typeface="Calibri"/>
                <a:cs typeface="Times New Roman"/>
              </a:rPr>
              <a:t>Структура муниципальных программ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54461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4 </a:t>
            </a:r>
            <a:r>
              <a:rPr lang="ru-RU" sz="1600" dirty="0" smtClean="0">
                <a:solidFill>
                  <a:schemeClr val="bg1"/>
                </a:solidFill>
              </a:rPr>
              <a:t>муниципальные программы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11 </a:t>
            </a:r>
            <a:r>
              <a:rPr lang="ru-RU" sz="1600" dirty="0" smtClean="0">
                <a:solidFill>
                  <a:schemeClr val="bg1"/>
                </a:solidFill>
              </a:rPr>
              <a:t>подпрограмм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627784" y="1059136"/>
            <a:ext cx="4248472" cy="432048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Программный бюджет</a:t>
            </a:r>
            <a:endParaRPr lang="ru-RU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7544" y="1988840"/>
            <a:ext cx="1944216" cy="936104"/>
          </a:xfrm>
          <a:prstGeom prst="roundRect">
            <a:avLst/>
          </a:prstGeom>
          <a:solidFill>
            <a:srgbClr val="25FF88"/>
          </a:solidFill>
          <a:ln w="19050"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+mj-lt"/>
              </a:rPr>
              <a:t>Экономическое развитие МО «Улаганский район»</a:t>
            </a:r>
            <a:endParaRPr lang="ru-RU" sz="1200" b="1" dirty="0">
              <a:latin typeface="+mj-lt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27784" y="1988840"/>
            <a:ext cx="1872207" cy="936104"/>
          </a:xfrm>
          <a:prstGeom prst="roundRect">
            <a:avLst/>
          </a:prstGeom>
          <a:solidFill>
            <a:srgbClr val="25FF88"/>
          </a:solidFill>
          <a:ln w="19050"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Calibri"/>
                <a:ea typeface="Calibri"/>
                <a:cs typeface="Times New Roman"/>
              </a:rPr>
              <a:t>Социальное развитие МО «Улаганский район»</a:t>
            </a:r>
            <a:endParaRPr lang="ru-RU" sz="12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16016" y="1995002"/>
            <a:ext cx="1884543" cy="929942"/>
          </a:xfrm>
          <a:prstGeom prst="roundRect">
            <a:avLst/>
          </a:prstGeom>
          <a:solidFill>
            <a:srgbClr val="25FF88"/>
          </a:solidFill>
          <a:ln w="19050"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Calibri"/>
                <a:ea typeface="Calibri"/>
                <a:cs typeface="Times New Roman"/>
              </a:rPr>
              <a:t>Управление муниципальным и финансовым имуществом МО «Улаганский район»</a:t>
            </a:r>
            <a:endParaRPr lang="ru-RU" sz="12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17081" y="1988840"/>
            <a:ext cx="1800200" cy="936104"/>
          </a:xfrm>
          <a:prstGeom prst="roundRect">
            <a:avLst/>
          </a:prstGeom>
          <a:solidFill>
            <a:srgbClr val="25FF88"/>
          </a:solidFill>
          <a:ln w="19050"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Calibri"/>
                <a:ea typeface="Calibri"/>
                <a:cs typeface="Times New Roman"/>
              </a:rPr>
              <a:t>Повышение эффективности систем жизнеобеспечения МО «Улаганский район»</a:t>
            </a:r>
            <a:endParaRPr lang="ru-RU" sz="12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99591" y="3356992"/>
            <a:ext cx="1512167" cy="864096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Calibri"/>
                <a:ea typeface="Calibri"/>
                <a:cs typeface="Times New Roman"/>
              </a:rPr>
              <a:t>Развитие малого и среднего </a:t>
            </a:r>
            <a:r>
              <a:rPr lang="ru-RU" sz="1200" dirty="0" smtClean="0">
                <a:latin typeface="Calibri"/>
                <a:ea typeface="Calibri"/>
                <a:cs typeface="Times New Roman"/>
              </a:rPr>
              <a:t>предприниматель-</a:t>
            </a:r>
            <a:r>
              <a:rPr lang="ru-RU" sz="1200" dirty="0" err="1" smtClean="0">
                <a:latin typeface="Calibri"/>
                <a:ea typeface="Calibri"/>
                <a:cs typeface="Times New Roman"/>
              </a:rPr>
              <a:t>ства</a:t>
            </a:r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06972" y="4437113"/>
            <a:ext cx="1504787" cy="981730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Calibri"/>
                <a:ea typeface="Calibri"/>
                <a:cs typeface="Times New Roman"/>
              </a:rPr>
              <a:t>Развитие инвестиционного и имиджевого потенциала</a:t>
            </a:r>
            <a:endParaRPr lang="ru-RU" sz="12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192993" y="3104964"/>
            <a:ext cx="1335599" cy="504056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Calibri"/>
                <a:ea typeface="Calibri"/>
                <a:cs typeface="Times New Roman"/>
              </a:rPr>
              <a:t>Развитие культуры</a:t>
            </a:r>
            <a:endParaRPr lang="ru-RU" sz="12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192993" y="3789040"/>
            <a:ext cx="1335599" cy="720080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Calibri"/>
                <a:ea typeface="Calibri"/>
                <a:cs typeface="Times New Roman"/>
              </a:rPr>
              <a:t>Развитие физической культуры и спорта</a:t>
            </a:r>
            <a:endParaRPr lang="ru-RU" sz="12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232449" y="4653136"/>
            <a:ext cx="1296144" cy="720080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Calibri"/>
                <a:ea typeface="Calibri"/>
                <a:cs typeface="Times New Roman"/>
              </a:rPr>
              <a:t>Развитие образования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203847" y="5517232"/>
            <a:ext cx="1324746" cy="936104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Calibri"/>
                <a:ea typeface="Calibri"/>
                <a:cs typeface="Times New Roman"/>
              </a:rPr>
              <a:t>Развитие системы социальной поддержки населения</a:t>
            </a:r>
            <a:endParaRPr lang="ru-RU" sz="12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148064" y="3068959"/>
            <a:ext cx="1512167" cy="1008113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Calibri"/>
                <a:ea typeface="Calibri"/>
                <a:cs typeface="Times New Roman"/>
              </a:rPr>
              <a:t>Повышение качества управления </a:t>
            </a:r>
            <a:r>
              <a:rPr lang="ru-RU" sz="1200" dirty="0" smtClean="0">
                <a:latin typeface="Calibri"/>
                <a:ea typeface="Calibri"/>
                <a:cs typeface="Times New Roman"/>
              </a:rPr>
              <a:t>муниципальными </a:t>
            </a:r>
            <a:r>
              <a:rPr lang="ru-RU" sz="1200" dirty="0">
                <a:latin typeface="Calibri"/>
                <a:ea typeface="Calibri"/>
                <a:cs typeface="Times New Roman"/>
              </a:rPr>
              <a:t>финансами</a:t>
            </a:r>
            <a:endParaRPr lang="ru-RU" sz="12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232406" y="4468432"/>
            <a:ext cx="1427825" cy="1048799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Calibri"/>
                <a:ea typeface="Calibri"/>
                <a:cs typeface="Times New Roman"/>
              </a:rPr>
              <a:t>Повышение качества управления муниципальным имуществом</a:t>
            </a:r>
            <a:endParaRPr lang="ru-RU" sz="1200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084407" y="3068959"/>
            <a:ext cx="1631535" cy="864095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Calibri"/>
                <a:ea typeface="Calibri"/>
                <a:cs typeface="Times New Roman"/>
              </a:rPr>
              <a:t>Развитие жилищно-коммунального комплекса</a:t>
            </a:r>
            <a:endParaRPr lang="ru-RU" sz="1200" dirty="0"/>
          </a:p>
        </p:txBody>
      </p:sp>
      <p:sp>
        <p:nvSpPr>
          <p:cNvPr id="1024" name="Скругленный прямоугольник 1023"/>
          <p:cNvSpPr/>
          <p:nvPr/>
        </p:nvSpPr>
        <p:spPr>
          <a:xfrm>
            <a:off x="7105113" y="4077072"/>
            <a:ext cx="1610830" cy="850906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Calibri"/>
                <a:ea typeface="Calibri"/>
                <a:cs typeface="Times New Roman"/>
              </a:rPr>
              <a:t>Обеспечение безопасной жизнедеятельности населения</a:t>
            </a:r>
            <a:endParaRPr lang="ru-RU" sz="1200" dirty="0"/>
          </a:p>
        </p:txBody>
      </p:sp>
      <p:sp>
        <p:nvSpPr>
          <p:cNvPr id="1025" name="Скругленный прямоугольник 1024"/>
          <p:cNvSpPr/>
          <p:nvPr/>
        </p:nvSpPr>
        <p:spPr>
          <a:xfrm>
            <a:off x="7131767" y="5157192"/>
            <a:ext cx="1584176" cy="720080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Calibri"/>
                <a:ea typeface="Calibri"/>
                <a:cs typeface="Times New Roman"/>
              </a:rPr>
              <a:t>Развитие дорожно-транспортной системы</a:t>
            </a:r>
            <a:endParaRPr lang="ru-RU" sz="1200" dirty="0"/>
          </a:p>
        </p:txBody>
      </p:sp>
      <p:cxnSp>
        <p:nvCxnSpPr>
          <p:cNvPr id="1031" name="Прямая соединительная линия 1030"/>
          <p:cNvCxnSpPr/>
          <p:nvPr/>
        </p:nvCxnSpPr>
        <p:spPr>
          <a:xfrm>
            <a:off x="2915816" y="2924944"/>
            <a:ext cx="0" cy="295232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единительная линия 1032"/>
          <p:cNvCxnSpPr/>
          <p:nvPr/>
        </p:nvCxnSpPr>
        <p:spPr>
          <a:xfrm>
            <a:off x="2915816" y="5877272"/>
            <a:ext cx="28803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Прямая соединительная линия 1034"/>
          <p:cNvCxnSpPr/>
          <p:nvPr/>
        </p:nvCxnSpPr>
        <p:spPr>
          <a:xfrm>
            <a:off x="2915816" y="4992831"/>
            <a:ext cx="28803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Прямая соединительная линия 1036"/>
          <p:cNvCxnSpPr/>
          <p:nvPr/>
        </p:nvCxnSpPr>
        <p:spPr>
          <a:xfrm>
            <a:off x="2915816" y="4077072"/>
            <a:ext cx="27717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Прямая соединительная линия 1038"/>
          <p:cNvCxnSpPr/>
          <p:nvPr/>
        </p:nvCxnSpPr>
        <p:spPr>
          <a:xfrm>
            <a:off x="2915816" y="3356992"/>
            <a:ext cx="27717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Прямая соединительная линия 1040"/>
          <p:cNvCxnSpPr/>
          <p:nvPr/>
        </p:nvCxnSpPr>
        <p:spPr>
          <a:xfrm>
            <a:off x="611560" y="3510254"/>
            <a:ext cx="28803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Прямая соединительная линия 1042"/>
          <p:cNvCxnSpPr/>
          <p:nvPr/>
        </p:nvCxnSpPr>
        <p:spPr>
          <a:xfrm>
            <a:off x="611560" y="2924944"/>
            <a:ext cx="0" cy="200303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Прямая соединительная линия 1044"/>
          <p:cNvCxnSpPr>
            <a:endCxn id="24" idx="1"/>
          </p:cNvCxnSpPr>
          <p:nvPr/>
        </p:nvCxnSpPr>
        <p:spPr>
          <a:xfrm>
            <a:off x="615498" y="4927978"/>
            <a:ext cx="29147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Прямая соединительная линия 1046"/>
          <p:cNvCxnSpPr/>
          <p:nvPr/>
        </p:nvCxnSpPr>
        <p:spPr>
          <a:xfrm>
            <a:off x="4860032" y="2924944"/>
            <a:ext cx="0" cy="206788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Прямая соединительная линия 1049"/>
          <p:cNvCxnSpPr/>
          <p:nvPr/>
        </p:nvCxnSpPr>
        <p:spPr>
          <a:xfrm>
            <a:off x="4860032" y="3609020"/>
            <a:ext cx="28803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Прямая соединительная линия 1051"/>
          <p:cNvCxnSpPr>
            <a:endCxn id="30" idx="1"/>
          </p:cNvCxnSpPr>
          <p:nvPr/>
        </p:nvCxnSpPr>
        <p:spPr>
          <a:xfrm>
            <a:off x="4860032" y="4992831"/>
            <a:ext cx="372374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Прямая соединительная линия 1053"/>
          <p:cNvCxnSpPr/>
          <p:nvPr/>
        </p:nvCxnSpPr>
        <p:spPr>
          <a:xfrm>
            <a:off x="6948264" y="2924944"/>
            <a:ext cx="0" cy="249389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>
            <a:off x="6948264" y="5418843"/>
            <a:ext cx="15684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Прямая соединительная линия 1059"/>
          <p:cNvCxnSpPr>
            <a:endCxn id="1024" idx="1"/>
          </p:cNvCxnSpPr>
          <p:nvPr/>
        </p:nvCxnSpPr>
        <p:spPr>
          <a:xfrm>
            <a:off x="6948264" y="4502525"/>
            <a:ext cx="15684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6" name="Прямая соединительная линия 1065"/>
          <p:cNvCxnSpPr>
            <a:endCxn id="31" idx="1"/>
          </p:cNvCxnSpPr>
          <p:nvPr/>
        </p:nvCxnSpPr>
        <p:spPr>
          <a:xfrm flipV="1">
            <a:off x="6948264" y="3501007"/>
            <a:ext cx="136143" cy="924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Прямая соединительная линия 1067"/>
          <p:cNvCxnSpPr/>
          <p:nvPr/>
        </p:nvCxnSpPr>
        <p:spPr>
          <a:xfrm>
            <a:off x="1457653" y="1844824"/>
            <a:ext cx="608467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Прямая соединительная линия 1069"/>
          <p:cNvCxnSpPr>
            <a:endCxn id="19" idx="0"/>
          </p:cNvCxnSpPr>
          <p:nvPr/>
        </p:nvCxnSpPr>
        <p:spPr>
          <a:xfrm>
            <a:off x="1439652" y="1844824"/>
            <a:ext cx="0" cy="14401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2" name="Прямая соединительная линия 1071"/>
          <p:cNvCxnSpPr>
            <a:endCxn id="20" idx="0"/>
          </p:cNvCxnSpPr>
          <p:nvPr/>
        </p:nvCxnSpPr>
        <p:spPr>
          <a:xfrm>
            <a:off x="3563887" y="1844824"/>
            <a:ext cx="1" cy="14401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4" name="Прямая соединительная линия 1073"/>
          <p:cNvCxnSpPr>
            <a:endCxn id="21" idx="0"/>
          </p:cNvCxnSpPr>
          <p:nvPr/>
        </p:nvCxnSpPr>
        <p:spPr>
          <a:xfrm>
            <a:off x="5658287" y="1844824"/>
            <a:ext cx="1" cy="15017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6" name="Прямая соединительная линия 1075"/>
          <p:cNvCxnSpPr/>
          <p:nvPr/>
        </p:nvCxnSpPr>
        <p:spPr>
          <a:xfrm>
            <a:off x="7542329" y="1844824"/>
            <a:ext cx="0" cy="14401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8" name="Прямая соединительная линия 1077"/>
          <p:cNvCxnSpPr/>
          <p:nvPr/>
        </p:nvCxnSpPr>
        <p:spPr>
          <a:xfrm>
            <a:off x="4716016" y="1491184"/>
            <a:ext cx="0" cy="35364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5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 smtClean="0"/>
              <a:t>ГЛОССАРИЙ</a:t>
            </a:r>
            <a:endParaRPr lang="ru-RU" sz="1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404664"/>
            <a:ext cx="8990776" cy="6192688"/>
          </a:xfrm>
        </p:spPr>
        <p:txBody>
          <a:bodyPr>
            <a:noAutofit/>
          </a:bodyPr>
          <a:lstStyle/>
          <a:p>
            <a:r>
              <a:rPr lang="ru-RU" sz="1000" dirty="0" smtClean="0"/>
              <a:t>• </a:t>
            </a:r>
            <a:r>
              <a:rPr lang="ru-RU" sz="1000" dirty="0"/>
              <a:t>Бюджетный процесс – деятельность участников бюджетного процесса по планированию, утверждению и исполнению бюджета, по контролю за его исполнением, осуществлению бюджетного учета, ведению бюджетной отчетности и внешней проверке. </a:t>
            </a:r>
            <a:endParaRPr lang="ru-RU" sz="1000" dirty="0" smtClean="0"/>
          </a:p>
          <a:p>
            <a:r>
              <a:rPr lang="ru-RU" sz="1000" dirty="0" smtClean="0"/>
              <a:t>• </a:t>
            </a:r>
            <a:r>
              <a:rPr lang="ru-RU" sz="1000" dirty="0"/>
              <a:t>Бюджет </a:t>
            </a:r>
            <a:r>
              <a:rPr lang="ru-RU" sz="1000" dirty="0" err="1" smtClean="0"/>
              <a:t>Улаганского</a:t>
            </a:r>
            <a:r>
              <a:rPr lang="ru-RU" sz="1000" dirty="0" smtClean="0"/>
              <a:t> района– </a:t>
            </a:r>
            <a:r>
              <a:rPr lang="ru-RU" sz="1000" dirty="0"/>
              <a:t>форма образования и расходования денежных средств, предназначенных для финансового обеспечения расходных обязательств </a:t>
            </a:r>
            <a:r>
              <a:rPr lang="ru-RU" sz="1000" dirty="0" smtClean="0"/>
              <a:t>района. </a:t>
            </a:r>
          </a:p>
          <a:p>
            <a:r>
              <a:rPr lang="ru-RU" sz="1000" dirty="0" smtClean="0"/>
              <a:t>• </a:t>
            </a:r>
            <a:r>
              <a:rPr lang="ru-RU" sz="1000" dirty="0"/>
              <a:t>Консолидированный бюджет </a:t>
            </a:r>
            <a:r>
              <a:rPr lang="ru-RU" sz="1000" dirty="0" err="1" smtClean="0"/>
              <a:t>Улаганского</a:t>
            </a:r>
            <a:r>
              <a:rPr lang="ru-RU" sz="1000" dirty="0" smtClean="0"/>
              <a:t> района– </a:t>
            </a:r>
            <a:r>
              <a:rPr lang="ru-RU" sz="1000" dirty="0"/>
              <a:t>это свод из </a:t>
            </a:r>
            <a:r>
              <a:rPr lang="ru-RU" sz="1000" dirty="0" smtClean="0"/>
              <a:t>районного </a:t>
            </a:r>
            <a:r>
              <a:rPr lang="ru-RU" sz="1000" dirty="0"/>
              <a:t>бюджета </a:t>
            </a:r>
            <a:r>
              <a:rPr lang="ru-RU" sz="1000" dirty="0" smtClean="0"/>
              <a:t>и </a:t>
            </a:r>
            <a:r>
              <a:rPr lang="ru-RU" sz="1000" dirty="0"/>
              <a:t>местных бюджетов </a:t>
            </a:r>
            <a:r>
              <a:rPr lang="ru-RU" sz="1000" dirty="0" smtClean="0"/>
              <a:t>сельских поселений (без учета </a:t>
            </a:r>
            <a:r>
              <a:rPr lang="ru-RU" sz="1000" dirty="0"/>
              <a:t>межбюджетных трансфертов между этими бюджетами). </a:t>
            </a:r>
            <a:endParaRPr lang="ru-RU" sz="1000" dirty="0" smtClean="0"/>
          </a:p>
          <a:p>
            <a:r>
              <a:rPr lang="ru-RU" sz="1000" dirty="0" smtClean="0"/>
              <a:t>• </a:t>
            </a:r>
            <a:r>
              <a:rPr lang="ru-RU" sz="1000" dirty="0"/>
              <a:t>Доходы бюджета – поступающие в бюджет денежные средства, за исключением источников финансирования дефицита бюджета. </a:t>
            </a:r>
            <a:endParaRPr lang="ru-RU" sz="1000" dirty="0" smtClean="0"/>
          </a:p>
          <a:p>
            <a:r>
              <a:rPr lang="ru-RU" sz="1000" dirty="0" smtClean="0"/>
              <a:t>• </a:t>
            </a:r>
            <a:r>
              <a:rPr lang="ru-RU" sz="1000" dirty="0"/>
              <a:t>Расходы бюджета – выплачиваемые из бюджета денежные средства, за исключением источников финансирования дефицита бюджета. </a:t>
            </a:r>
            <a:endParaRPr lang="ru-RU" sz="1000" dirty="0" smtClean="0"/>
          </a:p>
          <a:p>
            <a:r>
              <a:rPr lang="ru-RU" sz="1000" dirty="0" smtClean="0"/>
              <a:t>• </a:t>
            </a:r>
            <a:r>
              <a:rPr lang="ru-RU" sz="1000" dirty="0"/>
              <a:t>Профицит бюджета – превышение доходов бюджета над его расходами. </a:t>
            </a:r>
            <a:endParaRPr lang="ru-RU" sz="1000" dirty="0" smtClean="0"/>
          </a:p>
          <a:p>
            <a:r>
              <a:rPr lang="ru-RU" sz="1000" dirty="0" smtClean="0"/>
              <a:t>• </a:t>
            </a:r>
            <a:r>
              <a:rPr lang="ru-RU" sz="1000" dirty="0"/>
              <a:t>Дефицит бюджета – превышение расходов бюджета над его доходами</a:t>
            </a:r>
            <a:r>
              <a:rPr lang="ru-RU" sz="1000" dirty="0" smtClean="0"/>
              <a:t>.</a:t>
            </a:r>
          </a:p>
          <a:p>
            <a:r>
              <a:rPr lang="ru-RU" sz="1000" dirty="0" smtClean="0"/>
              <a:t> • </a:t>
            </a:r>
            <a:r>
              <a:rPr lang="ru-RU" sz="1000" dirty="0"/>
              <a:t>Источники финансирования дефицита бюджета – средства, привлекаемые в бюджет для покрытия дефицита (кредиты банков, кредиты от других уровней бюджетов, ценные бумаги, иные источники). </a:t>
            </a:r>
            <a:endParaRPr lang="ru-RU" sz="1000" dirty="0" smtClean="0"/>
          </a:p>
          <a:p>
            <a:r>
              <a:rPr lang="ru-RU" sz="1000" dirty="0" smtClean="0"/>
              <a:t>• </a:t>
            </a:r>
            <a:r>
              <a:rPr lang="ru-RU" sz="1000" dirty="0"/>
              <a:t>Межбюджетные трансферты – средства, предоставляемые одним бюджетом бюджетной системы Российской Федерации другому бюджету бюджетной системы Российской Федерации. </a:t>
            </a:r>
            <a:endParaRPr lang="ru-RU" sz="1000" dirty="0" smtClean="0"/>
          </a:p>
          <a:p>
            <a:r>
              <a:rPr lang="ru-RU" sz="1000" dirty="0" smtClean="0"/>
              <a:t>• </a:t>
            </a:r>
            <a:r>
              <a:rPr lang="ru-RU" sz="1000" dirty="0"/>
              <a:t>Дотации – межбюджетные трансферты, предоставляемые на безвозмездной и безвозвратной основе без установления направлений их использования. </a:t>
            </a:r>
            <a:endParaRPr lang="ru-RU" sz="1000" dirty="0" smtClean="0"/>
          </a:p>
          <a:p>
            <a:r>
              <a:rPr lang="ru-RU" sz="1000" dirty="0" smtClean="0"/>
              <a:t>• </a:t>
            </a:r>
            <a:r>
              <a:rPr lang="ru-RU" sz="1000" dirty="0"/>
              <a:t>Субсидии – средства, предоставляемые на </a:t>
            </a:r>
            <a:r>
              <a:rPr lang="ru-RU" sz="1000" dirty="0" err="1"/>
              <a:t>софинансирование</a:t>
            </a:r>
            <a:r>
              <a:rPr lang="ru-RU" sz="1000" dirty="0"/>
              <a:t> расходов бюджета. Субсидии могут предоставляться нижестоящему бюджету , а так же физическим и юридическим лицам. </a:t>
            </a:r>
            <a:endParaRPr lang="ru-RU" sz="1000" dirty="0" smtClean="0"/>
          </a:p>
          <a:p>
            <a:r>
              <a:rPr lang="ru-RU" sz="1000" dirty="0" smtClean="0"/>
              <a:t>• </a:t>
            </a:r>
            <a:r>
              <a:rPr lang="ru-RU" sz="1000" dirty="0"/>
              <a:t>Субвенции – средства, предоставляемые на реализацию переданных полномочий (когда полномочие передается с одного уровня бюджета на другой, то финансирование всегда осуществляется за счет бюджета, который передал полномочие). </a:t>
            </a:r>
            <a:endParaRPr lang="ru-RU" sz="1000" dirty="0" smtClean="0"/>
          </a:p>
          <a:p>
            <a:r>
              <a:rPr lang="ru-RU" sz="1000" dirty="0" smtClean="0"/>
              <a:t>• </a:t>
            </a:r>
            <a:r>
              <a:rPr lang="ru-RU" sz="1000" dirty="0"/>
              <a:t>Государственная программа – комплекс мероприятий, реализация которых обеспечивает достижение приоритетов и целей государственной политики в сфере </a:t>
            </a:r>
            <a:r>
              <a:rPr lang="ru-RU" sz="1000" dirty="0" smtClean="0"/>
              <a:t>социально-экономического </a:t>
            </a:r>
            <a:r>
              <a:rPr lang="ru-RU" sz="1000" dirty="0"/>
              <a:t>развития. </a:t>
            </a:r>
            <a:endParaRPr lang="ru-RU" sz="1000" dirty="0" smtClean="0"/>
          </a:p>
          <a:p>
            <a:r>
              <a:rPr lang="ru-RU" sz="1000" dirty="0" smtClean="0"/>
              <a:t>• </a:t>
            </a:r>
            <a:r>
              <a:rPr lang="ru-RU" sz="1000" dirty="0"/>
              <a:t>Национальный проект - проект, обеспечивающий достижение целей, выполнение задач, определенных Указом Президента РФ от 7 мая 2018 года № 204 «О национальных целях и стратегических задачах развития РФ на период до 2024 года</a:t>
            </a:r>
            <a:r>
              <a:rPr lang="ru-RU" sz="1000" dirty="0" smtClean="0"/>
              <a:t>».</a:t>
            </a:r>
          </a:p>
          <a:p>
            <a:r>
              <a:rPr lang="ru-RU" sz="1000" dirty="0" smtClean="0"/>
              <a:t> </a:t>
            </a:r>
            <a:r>
              <a:rPr lang="ru-RU" sz="1000" dirty="0"/>
              <a:t>• Региональный проект - проект, обеспечивающий достижение целей, показателей и результатов федерального проекта в рамках реализации национального проекта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98280" y="1"/>
            <a:ext cx="45719" cy="1166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03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сыргалай\Desktop\открытый бюджет 2018\бюджн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201883"/>
            <a:ext cx="8860832" cy="61554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</a:rPr>
              <a:t>ЭТАПЫ </a:t>
            </a:r>
            <a:r>
              <a:rPr lang="ru-RU" sz="3200" b="1" dirty="0" smtClean="0">
                <a:solidFill>
                  <a:srgbClr val="002060"/>
                </a:solidFill>
              </a:rPr>
              <a:t>БЮДЖЕТНОГО ПРОЦЕССА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908721"/>
            <a:ext cx="8208912" cy="25202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1.  </a:t>
            </a:r>
            <a:r>
              <a:rPr lang="ru-RU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БЮДЖЕТА</a:t>
            </a:r>
          </a:p>
          <a:p>
            <a:pPr marL="0" indent="0"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И УТВЕРЖДЕНИЕ БЮДЖЕТА</a:t>
            </a:r>
          </a:p>
          <a:p>
            <a:pPr marL="0" indent="0"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 ИСПОЛНЕНИЕ БЮДЖЕТА</a:t>
            </a:r>
          </a:p>
          <a:p>
            <a:pPr marL="0" indent="0"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СОСТАВЛЕНИЕ, </a:t>
            </a:r>
            <a:r>
              <a:rPr lang="ru-RU" sz="2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ПРОВЕРКА,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УТВЕРЖДЕНИЕ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</a:t>
            </a:r>
            <a:endParaRPr lang="ru-RU" sz="2000" b="1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3789040"/>
            <a:ext cx="8860833" cy="2664296"/>
          </a:xfrm>
          <a:noFill/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800" dirty="0" smtClean="0"/>
              <a:t>       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составляется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очередной финансовый год и плановый период в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режиме скользящей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трехлетки.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МО «Улаганский район» представляет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рассмотрение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Совета депутатов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закона о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 района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ноября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года.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депутатов рассматривает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двух чтениях.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утверждении бюджета района считается принятым, если за него проголосовало не менее 2/3 от численности состава районного Совета депутатов МО «Улаганский район».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Настоящее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Решение подлежит официальному опубликованию не позднее 10 дней после его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подписания.</a:t>
            </a:r>
            <a:endParaRPr lang="ru-RU" sz="19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3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Основные характеристики бюджета МО «Улаганский район»  за 2019-2023 годы и их прогноз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632880"/>
              </p:ext>
            </p:extLst>
          </p:nvPr>
        </p:nvGraphicFramePr>
        <p:xfrm>
          <a:off x="179512" y="1556792"/>
          <a:ext cx="884809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1772815"/>
            <a:ext cx="792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2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 smtClean="0"/>
              <a:t>Структура расходов бюджета МО «Улаганский район» </a:t>
            </a:r>
            <a:br>
              <a:rPr lang="ru-RU" sz="2400" b="1" i="1" dirty="0" smtClean="0"/>
            </a:br>
            <a:r>
              <a:rPr lang="ru-RU" sz="2400" b="1" i="1" dirty="0" smtClean="0"/>
              <a:t>на 2021 год (в %)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510366"/>
              </p:ext>
            </p:extLst>
          </p:nvPr>
        </p:nvGraphicFramePr>
        <p:xfrm>
          <a:off x="323528" y="1484784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247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Структура доходов бюджета МО «Улаганский район» на </a:t>
            </a:r>
            <a:r>
              <a:rPr lang="ru-RU" sz="2800" b="1" i="1" dirty="0" smtClean="0"/>
              <a:t>2021 </a:t>
            </a:r>
            <a:r>
              <a:rPr lang="ru-RU" sz="2800" b="1" i="1" dirty="0" smtClean="0"/>
              <a:t>год </a:t>
            </a:r>
            <a:r>
              <a:rPr lang="ru-RU" sz="2800" b="1" i="1" dirty="0" smtClean="0"/>
              <a:t>(</a:t>
            </a:r>
            <a:r>
              <a:rPr lang="ru-RU" sz="2800" b="1" i="1" dirty="0" err="1" smtClean="0"/>
              <a:t>тыс.рублей</a:t>
            </a:r>
            <a:r>
              <a:rPr lang="ru-RU" sz="2800" b="1" i="1" dirty="0" smtClean="0"/>
              <a:t>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681912"/>
              </p:ext>
            </p:extLst>
          </p:nvPr>
        </p:nvGraphicFramePr>
        <p:xfrm>
          <a:off x="251520" y="1700808"/>
          <a:ext cx="8640960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/>
              <a:t>Прогноз поступления налоговых и неналоговых доходов в бюджет МО «Улаганский район</a:t>
            </a:r>
            <a:r>
              <a:rPr lang="ru-RU" sz="2400" b="1" i="1" dirty="0" smtClean="0"/>
              <a:t>» </a:t>
            </a:r>
            <a:r>
              <a:rPr lang="ru-RU" sz="2400" b="1" i="1" dirty="0" smtClean="0"/>
              <a:t>2021 года (</a:t>
            </a:r>
            <a:r>
              <a:rPr lang="ru-RU" sz="2400" b="1" i="1" dirty="0" smtClean="0"/>
              <a:t>тыс</a:t>
            </a:r>
            <a:r>
              <a:rPr lang="ru-RU" sz="2400" b="1" i="1" dirty="0"/>
              <a:t>. руб.)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656758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137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Структура расходов бюджета МО «Улаганский район» на </a:t>
            </a:r>
            <a:r>
              <a:rPr lang="ru-RU" sz="2400" b="1" i="1" dirty="0" smtClean="0"/>
              <a:t>2021 </a:t>
            </a:r>
            <a:r>
              <a:rPr lang="ru-RU" sz="2400" b="1" i="1" dirty="0" smtClean="0"/>
              <a:t>год на социальную сферу</a:t>
            </a:r>
            <a:endParaRPr lang="ru-RU" sz="24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873438"/>
              </p:ext>
            </p:extLst>
          </p:nvPr>
        </p:nvGraphicFramePr>
        <p:xfrm>
          <a:off x="179512" y="1844824"/>
          <a:ext cx="878497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03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4710" y="188640"/>
            <a:ext cx="7055380" cy="1296144"/>
          </a:xfrm>
        </p:spPr>
        <p:txBody>
          <a:bodyPr>
            <a:normAutofit/>
          </a:bodyPr>
          <a:lstStyle/>
          <a:p>
            <a:r>
              <a:rPr lang="ru-RU" sz="2400" b="1" dirty="0"/>
              <a:t>Структура прогнозных показателей налоговых и неналоговых доходов бюджет МО «Улаганский район» на </a:t>
            </a:r>
            <a:r>
              <a:rPr lang="ru-RU" sz="2400" b="1" dirty="0" smtClean="0"/>
              <a:t>2021 </a:t>
            </a:r>
            <a:r>
              <a:rPr lang="ru-RU" sz="2400" b="1" dirty="0"/>
              <a:t>год (</a:t>
            </a:r>
            <a:r>
              <a:rPr lang="ru-RU" sz="1400" b="1" dirty="0"/>
              <a:t>В ТЫС.РУБ</a:t>
            </a:r>
            <a:r>
              <a:rPr lang="ru-RU" sz="2400" b="1" dirty="0" smtClean="0"/>
              <a:t>.)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599863"/>
              </p:ext>
            </p:extLst>
          </p:nvPr>
        </p:nvGraphicFramePr>
        <p:xfrm>
          <a:off x="251520" y="1412776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075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1_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5411</TotalTime>
  <Words>720</Words>
  <Application>Microsoft Office PowerPoint</Application>
  <PresentationFormat>Экран (4:3)</PresentationFormat>
  <Paragraphs>99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Ион</vt:lpstr>
      <vt:lpstr>1_Ион</vt:lpstr>
      <vt:lpstr>БЮДЖЕТ ДЛЯ ГРАЖДАН</vt:lpstr>
      <vt:lpstr>ГЛОССАРИЙ</vt:lpstr>
      <vt:lpstr>ЭТАПЫ БЮДЖЕТНОГО ПРОЦЕССА</vt:lpstr>
      <vt:lpstr>Основные характеристики бюджета МО «Улаганский район»  за 2019-2023 годы и их прогноз</vt:lpstr>
      <vt:lpstr>Структура расходов бюджета МО «Улаганский район»  на 2021 год (в %) </vt:lpstr>
      <vt:lpstr>Структура доходов бюджета МО «Улаганский район» на 2021 год (тыс.рублей)</vt:lpstr>
      <vt:lpstr>Прогноз поступления налоговых и неналоговых доходов в бюджет МО «Улаганский район» 2021 года (тыс. руб.)</vt:lpstr>
      <vt:lpstr>Структура расходов бюджета МО «Улаганский район» на 2021 год на социальную сферу</vt:lpstr>
      <vt:lpstr>Структура прогнозных показателей налоговых и неналоговых доходов бюджет МО «Улаганский район» на 2021 год (В ТЫС.РУБ.)</vt:lpstr>
      <vt:lpstr>Структура муниципальных программ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МО «УЛАГАНСКИЙ РАЙОН»</dc:title>
  <dc:creator>Айжана Васильевна</dc:creator>
  <cp:lastModifiedBy>Сыргалай</cp:lastModifiedBy>
  <cp:revision>383</cp:revision>
  <cp:lastPrinted>2012-12-28T01:27:44Z</cp:lastPrinted>
  <dcterms:created xsi:type="dcterms:W3CDTF">2012-12-20T05:58:10Z</dcterms:created>
  <dcterms:modified xsi:type="dcterms:W3CDTF">2021-02-11T03:24:19Z</dcterms:modified>
</cp:coreProperties>
</file>